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xCjPY8nqWpbanBUlbuI7klT9F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3605"/>
  </p:normalViewPr>
  <p:slideViewPr>
    <p:cSldViewPr snapToGrid="0" snapToObjects="1">
      <p:cViewPr varScale="1">
        <p:scale>
          <a:sx n="92" d="100"/>
          <a:sy n="92" d="100"/>
        </p:scale>
        <p:origin x="1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customschemas.google.com/relationships/presentationmetadata" Target="metadata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1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16" name="Google Shape;116;p3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7" name="Google Shape;157;p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7700ce079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857250"/>
            <a:ext cx="73152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17700ce079_2_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67" name="Google Shape;167;g217700ce079_2_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6389" y="1886474"/>
            <a:ext cx="4910896" cy="1582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 r="-617"/>
          <a:stretch/>
        </p:blipFill>
        <p:spPr>
          <a:xfrm>
            <a:off x="-1413277" y="-2353733"/>
            <a:ext cx="7682631" cy="503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 r="-617"/>
          <a:stretch/>
        </p:blipFill>
        <p:spPr>
          <a:xfrm rot="-4430269">
            <a:off x="8394277" y="3629273"/>
            <a:ext cx="5925109" cy="388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638366" y="4180248"/>
            <a:ext cx="10527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1">
                <a:solidFill>
                  <a:srgbClr val="01A4AE"/>
                </a:solidFill>
                <a:latin typeface="Avenir"/>
                <a:ea typeface="Avenir"/>
                <a:cs typeface="Avenir"/>
                <a:sym typeface="Avenir"/>
              </a:rPr>
              <a:t>Diapering Resources Committee Meeting</a:t>
            </a:r>
            <a:endParaRPr sz="3200">
              <a:solidFill>
                <a:srgbClr val="01A4AE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1" i="0" u="none" strike="noStrike" cap="none">
                <a:solidFill>
                  <a:srgbClr val="01A4A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32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Dr. Alee Moore</a:t>
            </a:r>
            <a:r>
              <a:rPr lang="en-US"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Director of Capacity Building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March </a:t>
            </a:r>
            <a:r>
              <a:rPr lang="en-US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9</a:t>
            </a:r>
            <a:r>
              <a:rPr lang="en-US"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2023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4B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6"/>
          <p:cNvSpPr txBox="1">
            <a:spLocks noGrp="1"/>
          </p:cNvSpPr>
          <p:nvPr>
            <p:ph type="ctrTitle"/>
          </p:nvPr>
        </p:nvSpPr>
        <p:spPr>
          <a:xfrm>
            <a:off x="766502" y="451452"/>
            <a:ext cx="10551738" cy="47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</a:pPr>
            <a:r>
              <a:rPr lang="en-US" sz="5400" b="1">
                <a:latin typeface="Avenir"/>
                <a:ea typeface="Avenir"/>
                <a:cs typeface="Avenir"/>
                <a:sym typeface="Avenir"/>
              </a:rPr>
              <a:t>Federal grants are vital to paying for and balancing the costs of community assets and services.</a:t>
            </a:r>
            <a:endParaRPr/>
          </a:p>
        </p:txBody>
      </p:sp>
      <p:pic>
        <p:nvPicPr>
          <p:cNvPr id="119" name="Google Shape;119;p36" descr="Heart with pu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1336" y="2763004"/>
            <a:ext cx="3709023" cy="370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3799" y="3554858"/>
            <a:ext cx="2594820" cy="330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5277" y="5062253"/>
            <a:ext cx="2210252" cy="1795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4458" y="5095627"/>
            <a:ext cx="3361577" cy="174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51875" y="4941870"/>
            <a:ext cx="1297623" cy="189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93986" y="5095627"/>
            <a:ext cx="2472976" cy="219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922732">
            <a:off x="2433678" y="4003511"/>
            <a:ext cx="3723466" cy="237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392158">
            <a:off x="8438418" y="4092287"/>
            <a:ext cx="3445490" cy="220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256653">
            <a:off x="184676" y="5195755"/>
            <a:ext cx="1799881" cy="1729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450" y="3854372"/>
            <a:ext cx="2503344" cy="248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4">
            <a:alphaModFix/>
          </a:blip>
          <a:srcRect l="39609"/>
          <a:stretch/>
        </p:blipFill>
        <p:spPr>
          <a:xfrm>
            <a:off x="9363935" y="0"/>
            <a:ext cx="2828065" cy="259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583520" y="354634"/>
            <a:ext cx="8376729" cy="1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4B0"/>
              </a:buClr>
              <a:buSzPts val="4800"/>
              <a:buFont typeface="Avenir"/>
              <a:buNone/>
            </a:pPr>
            <a:r>
              <a:rPr lang="en-US" sz="3600">
                <a:solidFill>
                  <a:srgbClr val="01A4B0"/>
                </a:solidFill>
                <a:latin typeface="Avenir"/>
                <a:ea typeface="Avenir"/>
                <a:cs typeface="Avenir"/>
                <a:sym typeface="Avenir"/>
              </a:rPr>
              <a:t>Nevada has historically failed to get </a:t>
            </a:r>
            <a:br>
              <a:rPr lang="en-US" sz="3600">
                <a:solidFill>
                  <a:srgbClr val="01A4B0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3600">
                <a:solidFill>
                  <a:srgbClr val="01A4B0"/>
                </a:solidFill>
                <a:latin typeface="Avenir"/>
                <a:ea typeface="Avenir"/>
                <a:cs typeface="Avenir"/>
                <a:sym typeface="Avenir"/>
              </a:rPr>
              <a:t>its fair share of  federal grant funding.</a:t>
            </a:r>
            <a:endParaRPr sz="3200"/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 l="39609"/>
          <a:stretch/>
        </p:blipFill>
        <p:spPr>
          <a:xfrm rot="10800000">
            <a:off x="0" y="4258235"/>
            <a:ext cx="2828065" cy="259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5">
            <a:alphaModFix/>
          </a:blip>
          <a:srcRect l="33984" t="21000" r="38594" b="58782"/>
          <a:stretch/>
        </p:blipFill>
        <p:spPr>
          <a:xfrm>
            <a:off x="9674387" y="480663"/>
            <a:ext cx="1459937" cy="60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568" y="3436836"/>
            <a:ext cx="1668184" cy="165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/>
          <p:nvPr/>
        </p:nvSpPr>
        <p:spPr>
          <a:xfrm>
            <a:off x="501273" y="3180395"/>
            <a:ext cx="204998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Federal Grants Per Capita, Nevada Rankings among all States and Territories: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597111" y="4609755"/>
            <a:ext cx="250179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45TH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OVERALL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4216330" y="3911300"/>
            <a:ext cx="170964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51ST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INCOME SECURITY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&amp; SOCIALSERVICES</a:t>
            </a:r>
            <a:endParaRPr sz="24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9091" y="3436836"/>
            <a:ext cx="1668184" cy="165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1287" y="3436836"/>
            <a:ext cx="1668184" cy="165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9247" y="5170594"/>
            <a:ext cx="1668184" cy="165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7720388" y="3992091"/>
            <a:ext cx="170964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54TH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EDUCATION</a:t>
            </a:r>
            <a:endParaRPr sz="24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6147783" y="5607073"/>
            <a:ext cx="1709648" cy="9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46TH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COMMUNITY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&amp; REGIONAL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DEVELOPMENT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5944651" y="4034897"/>
            <a:ext cx="170964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55TH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HEALTH</a:t>
            </a:r>
            <a:endParaRPr sz="24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10173783" y="5069222"/>
            <a:ext cx="201821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Sources: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1. “Federal Grants Per Capita, 2019.” Federal Funds Information for the States.</a:t>
            </a:r>
            <a:endParaRPr/>
          </a:p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2. “Federal Grants Performance in Nevada.” Guinn Center March 2021.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3874071" y="1665154"/>
            <a:ext cx="8376729" cy="1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4B0"/>
              </a:buClr>
              <a:buSzPts val="4800"/>
              <a:buFont typeface="Avenir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In FFY20, Nevada received approximately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4B0"/>
              </a:buClr>
              <a:buSzPts val="4800"/>
              <a:buFont typeface="Avenir"/>
              <a:buNone/>
            </a:pPr>
            <a:r>
              <a:rPr lang="en-US" sz="2800" b="1" i="0" u="none" strike="noStrik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$800 less per person </a:t>
            </a:r>
            <a:r>
              <a:rPr lang="en-US" sz="2800" b="0" i="0" u="none" strike="noStrik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than the national average.</a:t>
            </a:r>
            <a:endParaRPr sz="2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2436" y="5120416"/>
            <a:ext cx="1668184" cy="165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 txBox="1"/>
          <p:nvPr/>
        </p:nvSpPr>
        <p:spPr>
          <a:xfrm>
            <a:off x="7974686" y="5467365"/>
            <a:ext cx="182788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43RD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ENERGY,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ENVIRONMENT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&amp; NATURAL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RESOURCES</a:t>
            </a:r>
            <a:endParaRPr/>
          </a:p>
        </p:txBody>
      </p:sp>
      <p:pic>
        <p:nvPicPr>
          <p:cNvPr id="152" name="Google Shape;15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6035" y="5146265"/>
            <a:ext cx="1668184" cy="165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 txBox="1"/>
          <p:nvPr/>
        </p:nvSpPr>
        <p:spPr>
          <a:xfrm>
            <a:off x="4247886" y="5665884"/>
            <a:ext cx="182788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50TH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AGRICULTURE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376" y="-12968"/>
            <a:ext cx="10737248" cy="661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3935" y="0"/>
            <a:ext cx="2828065" cy="259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16626" y="4274861"/>
            <a:ext cx="2828065" cy="259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5276" y="3772414"/>
            <a:ext cx="1390440" cy="42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2981833" y="6197792"/>
            <a:ext cx="597732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AEABAB"/>
                </a:solidFill>
                <a:latin typeface="Avenir"/>
                <a:ea typeface="Avenir"/>
                <a:cs typeface="Avenir"/>
                <a:sym typeface="Avenir"/>
              </a:rPr>
              <a:t>Thanks to generous donors and local government partnerships, services are available at no- or low-cost to all participants. 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g217700ce079_2_6"/>
          <p:cNvGrpSpPr/>
          <p:nvPr/>
        </p:nvGrpSpPr>
        <p:grpSpPr>
          <a:xfrm>
            <a:off x="64164" y="5624705"/>
            <a:ext cx="9958531" cy="1233294"/>
            <a:chOff x="64164" y="5624705"/>
            <a:chExt cx="9958531" cy="1233294"/>
          </a:xfrm>
        </p:grpSpPr>
        <p:pic>
          <p:nvPicPr>
            <p:cNvPr id="170" name="Google Shape;170;g217700ce079_2_6"/>
            <p:cNvPicPr preferRelativeResize="0"/>
            <p:nvPr/>
          </p:nvPicPr>
          <p:blipFill rotWithShape="1">
            <a:blip r:embed="rId3">
              <a:alphaModFix amt="63000"/>
            </a:blip>
            <a:srcRect l="36169" t="6684" r="2086" b="75438"/>
            <a:stretch/>
          </p:blipFill>
          <p:spPr>
            <a:xfrm rot="10800000">
              <a:off x="3671495" y="5631956"/>
              <a:ext cx="6351200" cy="1226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g217700ce079_2_6"/>
            <p:cNvPicPr preferRelativeResize="0"/>
            <p:nvPr/>
          </p:nvPicPr>
          <p:blipFill rotWithShape="1">
            <a:blip r:embed="rId3">
              <a:alphaModFix amt="63000"/>
            </a:blip>
            <a:srcRect l="36167" t="6684" r="29046" b="75438"/>
            <a:stretch/>
          </p:blipFill>
          <p:spPr>
            <a:xfrm rot="10800000">
              <a:off x="64164" y="5624705"/>
              <a:ext cx="3578288" cy="12260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g217700ce079_2_6"/>
          <p:cNvSpPr txBox="1">
            <a:spLocks noGrp="1"/>
          </p:cNvSpPr>
          <p:nvPr>
            <p:ph type="ctrTitle"/>
          </p:nvPr>
        </p:nvSpPr>
        <p:spPr>
          <a:xfrm>
            <a:off x="1044831" y="2604421"/>
            <a:ext cx="107448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DCCD"/>
              </a:buClr>
              <a:buSzPts val="7200"/>
              <a:buFont typeface="Avenir"/>
              <a:buNone/>
            </a:pPr>
            <a:r>
              <a:rPr lang="en-US" sz="6600" b="1">
                <a:solidFill>
                  <a:srgbClr val="ADDCCD"/>
                </a:solidFill>
                <a:latin typeface="Avenir"/>
                <a:ea typeface="Avenir"/>
                <a:cs typeface="Avenir"/>
                <a:sym typeface="Avenir"/>
              </a:rPr>
              <a:t>Questions?</a:t>
            </a:r>
            <a:endParaRPr sz="5400" b="1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3" name="Google Shape;173;g217700ce079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328" y="1727995"/>
            <a:ext cx="6082892" cy="494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17700ce079_2_6"/>
          <p:cNvPicPr preferRelativeResize="0"/>
          <p:nvPr/>
        </p:nvPicPr>
        <p:blipFill rotWithShape="1">
          <a:blip r:embed="rId3">
            <a:alphaModFix amt="63000"/>
          </a:blip>
          <a:srcRect l="18675" t="3507" r="2091" b="75438"/>
          <a:stretch/>
        </p:blipFill>
        <p:spPr>
          <a:xfrm>
            <a:off x="4041422" y="0"/>
            <a:ext cx="8150575" cy="1443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17700ce079_2_6" descr="A picture containing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756" y="3974310"/>
            <a:ext cx="1648943" cy="52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0595" y="2641156"/>
            <a:ext cx="4630810" cy="149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1211798" y="4881542"/>
            <a:ext cx="97684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WWW.NEVADAGRANTLAB.ORG</a:t>
            </a:r>
            <a:endParaRPr sz="4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4">
            <a:alphaModFix/>
          </a:blip>
          <a:srcRect r="-617"/>
          <a:stretch/>
        </p:blipFill>
        <p:spPr>
          <a:xfrm>
            <a:off x="-1413277" y="-2353733"/>
            <a:ext cx="7682631" cy="503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 rotWithShape="1">
          <a:blip r:embed="rId5">
            <a:alphaModFix/>
          </a:blip>
          <a:srcRect r="-617"/>
          <a:stretch/>
        </p:blipFill>
        <p:spPr>
          <a:xfrm rot="-4430269">
            <a:off x="8394277" y="3629273"/>
            <a:ext cx="5925109" cy="388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/>
          <p:nvPr/>
        </p:nvSpPr>
        <p:spPr>
          <a:xfrm>
            <a:off x="7465036" y="218395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Macintosh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</vt:lpstr>
      <vt:lpstr>Calibri</vt:lpstr>
      <vt:lpstr>Office Theme</vt:lpstr>
      <vt:lpstr>1_Office Theme</vt:lpstr>
      <vt:lpstr>1_Office Theme</vt:lpstr>
      <vt:lpstr>PowerPoint Presentation</vt:lpstr>
      <vt:lpstr>Federal grants are vital to paying for and balancing the costs of community assets and services.</vt:lpstr>
      <vt:lpstr>Nevada has historically failed to get  its fair share of  federal grant funding.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Miles Dickson</dc:creator>
  <cp:lastModifiedBy>Alee Moore</cp:lastModifiedBy>
  <cp:revision>1</cp:revision>
  <dcterms:created xsi:type="dcterms:W3CDTF">2020-06-21T22:20:16Z</dcterms:created>
  <dcterms:modified xsi:type="dcterms:W3CDTF">2023-03-08T20:24:22Z</dcterms:modified>
</cp:coreProperties>
</file>